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32439-3E3F-8DD3-C05E-4F6F495FC501}" v="597" dt="2024-06-30T10:18:41.7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2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nexsys.it/blog/duro-attacco-informatico-alla-compagnia-aerea-easyjet/"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echnofaq.org/posts/2019/03/unauthorized-access-the-state-of-web-application-security/"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zonasystem.com/2019/11/passwords-cracking-hashes-ntlm-ntds-de-active-directory-con-secretsdump-hashcat.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eeksforgeeks.org/passwords-entropy-crack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hoodie using a computer&#10;&#10;Description automatically generated">
            <a:extLst>
              <a:ext uri="{FF2B5EF4-FFF2-40B4-BE49-F238E27FC236}">
                <a16:creationId xmlns:a16="http://schemas.microsoft.com/office/drawing/2014/main" id="{6963F7E2-E49D-6168-75A3-7D03FA09B212}"/>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Cracking</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dirty="0">
                <a:solidFill>
                  <a:srgbClr val="FFFFFF"/>
                </a:solidFill>
              </a:rPr>
              <a:t>By: Aswin &amp; Salina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hicken wire close-up">
            <a:extLst>
              <a:ext uri="{FF2B5EF4-FFF2-40B4-BE49-F238E27FC236}">
                <a16:creationId xmlns:a16="http://schemas.microsoft.com/office/drawing/2014/main" id="{01294B10-F2FB-D854-C4A2-5581032F2FA5}"/>
              </a:ext>
            </a:extLst>
          </p:cNvPr>
          <p:cNvPicPr>
            <a:picLocks noChangeAspect="1"/>
          </p:cNvPicPr>
          <p:nvPr/>
        </p:nvPicPr>
        <p:blipFill rotWithShape="1">
          <a:blip r:embed="rId2"/>
          <a:srcRect l="1592" r="1590" b="-1"/>
          <a:stretch/>
        </p:blipFill>
        <p:spPr>
          <a:xfrm>
            <a:off x="20" y="10"/>
            <a:ext cx="9947062" cy="6857990"/>
          </a:xfrm>
          <a:prstGeom prst="rect">
            <a:avLst/>
          </a:prstGeom>
        </p:spPr>
      </p:pic>
      <p:sp>
        <p:nvSpPr>
          <p:cNvPr id="20" name="Freeform: Shape 19">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2" name="Freeform: Shape 21">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4" name="Freeform: Shape 2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D0CF432-8914-2538-A9C4-63683E95BAE9}"/>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dirty="0"/>
              <a:t>How to Prevent Cracking?</a:t>
            </a:r>
            <a:br>
              <a:rPr lang="en-US" sz="3600" dirty="0"/>
            </a:br>
            <a:endParaRPr lang="en-US" sz="3600" dirty="0"/>
          </a:p>
        </p:txBody>
      </p:sp>
      <p:sp>
        <p:nvSpPr>
          <p:cNvPr id="6" name="TextBox 5">
            <a:extLst>
              <a:ext uri="{FF2B5EF4-FFF2-40B4-BE49-F238E27FC236}">
                <a16:creationId xmlns:a16="http://schemas.microsoft.com/office/drawing/2014/main" id="{5714B251-DEBC-6153-99DB-469339C5EFCE}"/>
              </a:ext>
            </a:extLst>
          </p:cNvPr>
          <p:cNvSpPr txBox="1"/>
          <p:nvPr/>
        </p:nvSpPr>
        <p:spPr>
          <a:xfrm>
            <a:off x="8157882" y="2525058"/>
            <a:ext cx="322729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Keep OS up to date</a:t>
            </a:r>
          </a:p>
          <a:p>
            <a:pPr marL="285750" indent="-285750">
              <a:buFont typeface="Arial"/>
              <a:buChar char="•"/>
            </a:pPr>
            <a:r>
              <a:rPr lang="en-US" dirty="0"/>
              <a:t>Use VPN's and digital security solutions</a:t>
            </a:r>
          </a:p>
          <a:p>
            <a:pPr marL="285750" indent="-285750">
              <a:buFont typeface="Arial"/>
              <a:buChar char="•"/>
            </a:pPr>
            <a:r>
              <a:rPr lang="en-US" dirty="0"/>
              <a:t>Use antivirus</a:t>
            </a:r>
          </a:p>
          <a:p>
            <a:pPr marL="285750" indent="-285750">
              <a:buFont typeface="Arial"/>
              <a:buChar char="•"/>
            </a:pPr>
            <a:r>
              <a:rPr lang="en-US" dirty="0"/>
              <a:t>Avoid public Wi-Fi</a:t>
            </a:r>
          </a:p>
          <a:p>
            <a:pPr marL="285750" indent="-285750">
              <a:buFont typeface="Arial"/>
              <a:buChar char="•"/>
            </a:pPr>
            <a:r>
              <a:rPr lang="en-US" dirty="0"/>
              <a:t>Avoid pirated software</a:t>
            </a:r>
          </a:p>
        </p:txBody>
      </p:sp>
    </p:spTree>
    <p:extLst>
      <p:ext uri="{BB962C8B-B14F-4D97-AF65-F5344CB8AC3E}">
        <p14:creationId xmlns:p14="http://schemas.microsoft.com/office/powerpoint/2010/main" val="1120401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F04B8C-2CD5-428C-DDFA-DBCB588986F1}"/>
              </a:ext>
            </a:extLst>
          </p:cNvPr>
          <p:cNvSpPr>
            <a:spLocks noGrp="1"/>
          </p:cNvSpPr>
          <p:nvPr>
            <p:ph type="title"/>
          </p:nvPr>
        </p:nvSpPr>
        <p:spPr>
          <a:xfrm>
            <a:off x="640080" y="325369"/>
            <a:ext cx="4368602" cy="1956841"/>
          </a:xfrm>
        </p:spPr>
        <p:txBody>
          <a:bodyPr anchor="b">
            <a:normAutofit/>
          </a:bodyPr>
          <a:lstStyle/>
          <a:p>
            <a:r>
              <a:rPr lang="en-US" sz="5400"/>
              <a:t>What is Cracking?</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F64F17-6508-74B0-0DA5-DC030617EF51}"/>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dirty="0"/>
              <a:t>Cracking </a:t>
            </a:r>
            <a:r>
              <a:rPr lang="en-US" sz="2200" dirty="0">
                <a:ea typeface="+mn-lt"/>
                <a:cs typeface="+mn-lt"/>
              </a:rPr>
              <a:t> is the illegal act of gaining unauthorized access with the intent to damage systems or data.</a:t>
            </a:r>
          </a:p>
          <a:p>
            <a:r>
              <a:rPr lang="en-US" sz="2200">
                <a:ea typeface="+mn-lt"/>
                <a:cs typeface="+mn-lt"/>
              </a:rPr>
              <a:t>Though functionally the same as hacking, cracking is strictly used in a criminal sense.</a:t>
            </a:r>
            <a:endParaRPr lang="en-US" sz="2200" dirty="0"/>
          </a:p>
        </p:txBody>
      </p:sp>
      <p:pic>
        <p:nvPicPr>
          <p:cNvPr id="4" name="Picture 3" descr="A screen shot of a computer screen&#10;&#10;Description automatically generated">
            <a:extLst>
              <a:ext uri="{FF2B5EF4-FFF2-40B4-BE49-F238E27FC236}">
                <a16:creationId xmlns:a16="http://schemas.microsoft.com/office/drawing/2014/main" id="{01D1FE3D-FA11-0F15-0E23-92824662DB3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194" r="1585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1705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DC8394-EC8F-002E-3530-80D082ABA5EE}"/>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kern="1200">
                <a:solidFill>
                  <a:schemeClr val="tx1"/>
                </a:solidFill>
                <a:latin typeface="+mj-lt"/>
                <a:ea typeface="+mj-ea"/>
                <a:cs typeface="+mj-cs"/>
              </a:rPr>
              <a:t>Types of Cracking</a:t>
            </a:r>
          </a:p>
        </p:txBody>
      </p:sp>
      <p:sp>
        <p:nvSpPr>
          <p:cNvPr id="3" name="Content Placeholder 2">
            <a:extLst>
              <a:ext uri="{FF2B5EF4-FFF2-40B4-BE49-F238E27FC236}">
                <a16:creationId xmlns:a16="http://schemas.microsoft.com/office/drawing/2014/main" id="{B71D2425-C12B-9DF5-0B02-4CF35B670F48}"/>
              </a:ext>
            </a:extLst>
          </p:cNvPr>
          <p:cNvSpPr>
            <a:spLocks/>
          </p:cNvSpPr>
          <p:nvPr/>
        </p:nvSpPr>
        <p:spPr>
          <a:xfrm>
            <a:off x="1137034" y="2198362"/>
            <a:ext cx="4958966" cy="39177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Password Cracking</a:t>
            </a:r>
          </a:p>
          <a:p>
            <a:pPr indent="-228600">
              <a:lnSpc>
                <a:spcPct val="90000"/>
              </a:lnSpc>
              <a:spcAft>
                <a:spcPts val="600"/>
              </a:spcAft>
              <a:buFont typeface="Arial" panose="020B0604020202020204" pitchFamily="34" charset="0"/>
              <a:buChar char="•"/>
            </a:pPr>
            <a:r>
              <a:rPr lang="en-US" sz="2000"/>
              <a:t>Software cracking</a:t>
            </a:r>
          </a:p>
          <a:p>
            <a:pPr indent="-228600">
              <a:lnSpc>
                <a:spcPct val="90000"/>
              </a:lnSpc>
              <a:spcAft>
                <a:spcPts val="600"/>
              </a:spcAft>
              <a:buFont typeface="Arial" panose="020B0604020202020204" pitchFamily="34" charset="0"/>
              <a:buChar char="•"/>
            </a:pPr>
            <a:r>
              <a:rPr lang="en-US" sz="2000"/>
              <a:t>Network cracking</a:t>
            </a:r>
          </a:p>
          <a:p>
            <a:pPr indent="-228600">
              <a:lnSpc>
                <a:spcPct val="90000"/>
              </a:lnSpc>
              <a:spcAft>
                <a:spcPts val="600"/>
              </a:spcAft>
              <a:buFont typeface="Arial" panose="020B0604020202020204" pitchFamily="34" charset="0"/>
              <a:buChar char="•"/>
            </a:pPr>
            <a:r>
              <a:rPr lang="en-US" sz="2000"/>
              <a:t>Application cracking</a:t>
            </a:r>
          </a:p>
          <a:p>
            <a:pPr indent="-228600">
              <a:lnSpc>
                <a:spcPct val="90000"/>
              </a:lnSpc>
              <a:spcAft>
                <a:spcPts val="600"/>
              </a:spcAft>
              <a:buFont typeface="Arial" panose="020B0604020202020204" pitchFamily="34" charset="0"/>
              <a:buChar char="•"/>
            </a:pPr>
            <a:r>
              <a:rPr lang="en-US" sz="2000"/>
              <a:t>Wireless cracking</a:t>
            </a:r>
          </a:p>
          <a:p>
            <a:pPr indent="-228600">
              <a:lnSpc>
                <a:spcPct val="90000"/>
              </a:lnSpc>
              <a:spcAft>
                <a:spcPts val="600"/>
              </a:spcAft>
              <a:buFont typeface="Arial" panose="020B0604020202020204" pitchFamily="34" charset="0"/>
              <a:buChar char="•"/>
            </a:pPr>
            <a:endParaRPr lang="en-US" sz="2000"/>
          </a:p>
        </p:txBody>
      </p:sp>
      <p:pic>
        <p:nvPicPr>
          <p:cNvPr id="4" name="Picture 3" descr="A computer screen shot of a computer code&#10;&#10;Description automatically generated">
            <a:extLst>
              <a:ext uri="{FF2B5EF4-FFF2-40B4-BE49-F238E27FC236}">
                <a16:creationId xmlns:a16="http://schemas.microsoft.com/office/drawing/2014/main" id="{2C4834DD-8807-8C28-E920-06C0DD6126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19367" y="3230869"/>
            <a:ext cx="4788505" cy="1664005"/>
          </a:xfrm>
          <a:prstGeom prst="rect">
            <a:avLst/>
          </a:prstGeom>
        </p:spPr>
      </p:pic>
      <p:sp>
        <p:nvSpPr>
          <p:cNvPr id="40" name="Freeform: Shape 3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956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6" name="Picture 15" descr="Electronic circuit board">
            <a:extLst>
              <a:ext uri="{FF2B5EF4-FFF2-40B4-BE49-F238E27FC236}">
                <a16:creationId xmlns:a16="http://schemas.microsoft.com/office/drawing/2014/main" id="{0264BD9D-93B8-5169-F6A5-467ACD1FFB95}"/>
              </a:ext>
            </a:extLst>
          </p:cNvPr>
          <p:cNvPicPr>
            <a:picLocks noChangeAspect="1"/>
          </p:cNvPicPr>
          <p:nvPr/>
        </p:nvPicPr>
        <p:blipFill rotWithShape="1">
          <a:blip r:embed="rId2"/>
          <a:srcRect l="3328" r="-3" b="-3"/>
          <a:stretch/>
        </p:blipFill>
        <p:spPr>
          <a:xfrm>
            <a:off x="20" y="10"/>
            <a:ext cx="9947062" cy="6857990"/>
          </a:xfrm>
          <a:prstGeom prst="rect">
            <a:avLst/>
          </a:prstGeom>
        </p:spPr>
      </p:pic>
      <p:sp>
        <p:nvSpPr>
          <p:cNvPr id="17" name="Freeform: Shape 1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1E0DF5EB-6553-55CF-9813-E370664E665D}"/>
              </a:ext>
            </a:extLst>
          </p:cNvPr>
          <p:cNvSpPr>
            <a:spLocks noGrp="1"/>
          </p:cNvSpPr>
          <p:nvPr>
            <p:ph idx="1"/>
          </p:nvPr>
        </p:nvSpPr>
        <p:spPr>
          <a:xfrm>
            <a:off x="8046719" y="2722729"/>
            <a:ext cx="3633747" cy="2700062"/>
          </a:xfrm>
        </p:spPr>
        <p:txBody>
          <a:bodyPr vert="horz" lIns="91440" tIns="45720" rIns="91440" bIns="45720" rtlCol="0" anchor="t">
            <a:normAutofit/>
          </a:bodyPr>
          <a:lstStyle/>
          <a:p>
            <a:pPr marL="0" indent="0">
              <a:buNone/>
            </a:pPr>
            <a:r>
              <a:rPr lang="en-US" sz="2000" dirty="0"/>
              <a:t>Let's go into detail of each one of the types of cracking in computer</a:t>
            </a:r>
          </a:p>
        </p:txBody>
      </p:sp>
    </p:spTree>
    <p:extLst>
      <p:ext uri="{BB962C8B-B14F-4D97-AF65-F5344CB8AC3E}">
        <p14:creationId xmlns:p14="http://schemas.microsoft.com/office/powerpoint/2010/main" val="67187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B947198C-8CEF-B0E7-0762-98532B5A599D}"/>
              </a:ext>
            </a:extLst>
          </p:cNvPr>
          <p:cNvPicPr>
            <a:picLocks noChangeAspect="1"/>
          </p:cNvPicPr>
          <p:nvPr/>
        </p:nvPicPr>
        <p:blipFill rotWithShape="1">
          <a:blip r:embed="rId2">
            <a:alphaModFix amt="35000"/>
          </a:blip>
          <a:srcRect t="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2B84E1C5-882B-BB81-8DE9-DB8454844F7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Password Cracking</a:t>
            </a:r>
          </a:p>
        </p:txBody>
      </p:sp>
      <p:cxnSp>
        <p:nvCxnSpPr>
          <p:cNvPr id="25" name="Straight Connector 2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288956-0B8B-D7B0-075F-CACCC8B8B10B}"/>
              </a:ext>
            </a:extLst>
          </p:cNvPr>
          <p:cNvSpPr>
            <a:spLocks noGrp="1"/>
          </p:cNvSpPr>
          <p:nvPr>
            <p:ph idx="1"/>
          </p:nvPr>
        </p:nvSpPr>
        <p:spPr>
          <a:xfrm>
            <a:off x="7534641" y="1065862"/>
            <a:ext cx="3860002" cy="4726276"/>
          </a:xfrm>
        </p:spPr>
        <p:txBody>
          <a:bodyPr vert="horz" lIns="91440" tIns="45720" rIns="91440" bIns="45720" rtlCol="0" anchor="ctr">
            <a:normAutofit/>
          </a:bodyPr>
          <a:lstStyle/>
          <a:p>
            <a:r>
              <a:rPr lang="en-US" sz="1700">
                <a:solidFill>
                  <a:srgbClr val="FFFFFF"/>
                </a:solidFill>
                <a:ea typeface="+mn-lt"/>
                <a:cs typeface="+mn-lt"/>
              </a:rPr>
              <a:t>Password cracking refers for Finding password from stored data.This is the most typical techniques for </a:t>
            </a:r>
            <a:r>
              <a:rPr lang="en-US" sz="1700" u="sng">
                <a:solidFill>
                  <a:srgbClr val="FFFFFF"/>
                </a:solidFill>
                <a:ea typeface="+mn-lt"/>
                <a:cs typeface="+mn-lt"/>
                <a:hlinkClick r:id="rId3"/>
              </a:rPr>
              <a:t>password cracking.</a:t>
            </a:r>
            <a:endParaRPr lang="en-US" sz="1700">
              <a:solidFill>
                <a:srgbClr val="FFFFFF"/>
              </a:solidFill>
            </a:endParaRPr>
          </a:p>
          <a:p>
            <a:r>
              <a:rPr lang="en-US" sz="1700" b="1">
                <a:solidFill>
                  <a:srgbClr val="FFFFFF"/>
                </a:solidFill>
                <a:ea typeface="+mn-lt"/>
                <a:cs typeface="+mn-lt"/>
              </a:rPr>
              <a:t>Brute force cracking:</a:t>
            </a:r>
            <a:r>
              <a:rPr lang="en-US" sz="1700">
                <a:solidFill>
                  <a:srgbClr val="FFFFFF"/>
                </a:solidFill>
                <a:ea typeface="+mn-lt"/>
                <a:cs typeface="+mn-lt"/>
              </a:rPr>
              <a:t> Until it finds a match the cracking algorithm outputs random sequences of characters.</a:t>
            </a:r>
            <a:endParaRPr lang="en-US" sz="1700">
              <a:solidFill>
                <a:srgbClr val="FFFFFF"/>
              </a:solidFill>
            </a:endParaRPr>
          </a:p>
          <a:p>
            <a:r>
              <a:rPr lang="en-US" sz="1700" b="1">
                <a:solidFill>
                  <a:srgbClr val="FFFFFF"/>
                </a:solidFill>
                <a:ea typeface="+mn-lt"/>
                <a:cs typeface="+mn-lt"/>
              </a:rPr>
              <a:t>Dictionary cracking:</a:t>
            </a:r>
            <a:r>
              <a:rPr lang="en-US" sz="1700">
                <a:solidFill>
                  <a:srgbClr val="FFFFFF"/>
                </a:solidFill>
                <a:ea typeface="+mn-lt"/>
                <a:cs typeface="+mn-lt"/>
              </a:rPr>
              <a:t> This is similar to brute-force cracking tictionary tracking restrict itself to words rather than utilising random letters.</a:t>
            </a:r>
            <a:endParaRPr lang="en-US" sz="1700">
              <a:solidFill>
                <a:srgbClr val="FFFFFF"/>
              </a:solidFill>
            </a:endParaRPr>
          </a:p>
          <a:p>
            <a:r>
              <a:rPr lang="en-US" sz="1700" b="1">
                <a:solidFill>
                  <a:srgbClr val="FFFFFF"/>
                </a:solidFill>
                <a:ea typeface="+mn-lt"/>
                <a:cs typeface="+mn-lt"/>
              </a:rPr>
              <a:t>Rainbow table cracking :</a:t>
            </a:r>
            <a:r>
              <a:rPr lang="en-US" sz="1700">
                <a:solidFill>
                  <a:srgbClr val="FFFFFF"/>
                </a:solidFill>
                <a:ea typeface="+mn-lt"/>
                <a:cs typeface="+mn-lt"/>
              </a:rPr>
              <a:t> It is used to determine the encryption used to hash a password, a rainbow table leverages previously computed hashed values.</a:t>
            </a:r>
            <a:endParaRPr lang="en-US" sz="1700">
              <a:solidFill>
                <a:srgbClr val="FFFFFF"/>
              </a:solidFill>
            </a:endParaRPr>
          </a:p>
          <a:p>
            <a:pPr marL="0" indent="0">
              <a:buNone/>
            </a:pPr>
            <a:endParaRPr lang="en-US" sz="1700">
              <a:solidFill>
                <a:srgbClr val="FFFFFF"/>
              </a:solidFill>
            </a:endParaRPr>
          </a:p>
        </p:txBody>
      </p:sp>
    </p:spTree>
    <p:extLst>
      <p:ext uri="{BB962C8B-B14F-4D97-AF65-F5344CB8AC3E}">
        <p14:creationId xmlns:p14="http://schemas.microsoft.com/office/powerpoint/2010/main" val="22060544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Hack Images | Free Vectors, PNGs, Mockups &amp; Backgrounds - rawpixel">
            <a:extLst>
              <a:ext uri="{FF2B5EF4-FFF2-40B4-BE49-F238E27FC236}">
                <a16:creationId xmlns:a16="http://schemas.microsoft.com/office/drawing/2014/main" id="{A00AE4E2-4B6E-217B-4E7F-CD9EED235053}"/>
              </a:ext>
            </a:extLst>
          </p:cNvPr>
          <p:cNvPicPr>
            <a:picLocks noChangeAspect="1"/>
          </p:cNvPicPr>
          <p:nvPr/>
        </p:nvPicPr>
        <p:blipFill rotWithShape="1">
          <a:blip r:embed="rId2">
            <a:alphaModFix amt="60000"/>
          </a:blip>
          <a:srcRect t="7865" b="7865"/>
          <a:stretch/>
        </p:blipFill>
        <p:spPr>
          <a:xfrm>
            <a:off x="-1" y="10"/>
            <a:ext cx="12192001" cy="6857990"/>
          </a:xfrm>
          <a:prstGeom prst="rect">
            <a:avLst/>
          </a:prstGeom>
        </p:spPr>
      </p:pic>
      <p:sp>
        <p:nvSpPr>
          <p:cNvPr id="2" name="Title 1">
            <a:extLst>
              <a:ext uri="{FF2B5EF4-FFF2-40B4-BE49-F238E27FC236}">
                <a16:creationId xmlns:a16="http://schemas.microsoft.com/office/drawing/2014/main" id="{49AFBF96-63FF-3BA7-E4C8-15DE3B24155B}"/>
              </a:ext>
            </a:extLst>
          </p:cNvPr>
          <p:cNvSpPr>
            <a:spLocks noGrp="1"/>
          </p:cNvSpPr>
          <p:nvPr>
            <p:ph type="title"/>
          </p:nvPr>
        </p:nvSpPr>
        <p:spPr>
          <a:xfrm>
            <a:off x="938841" y="2419193"/>
            <a:ext cx="5155261" cy="4072044"/>
          </a:xfrm>
        </p:spPr>
        <p:txBody>
          <a:bodyPr anchor="t">
            <a:normAutofit/>
          </a:bodyPr>
          <a:lstStyle/>
          <a:p>
            <a:r>
              <a:rPr lang="en-US">
                <a:solidFill>
                  <a:srgbClr val="FFFFFF"/>
                </a:solidFill>
              </a:rPr>
              <a:t>Software Cracking</a:t>
            </a:r>
          </a:p>
        </p:txBody>
      </p:sp>
      <p:sp>
        <p:nvSpPr>
          <p:cNvPr id="3" name="Content Placeholder 2">
            <a:extLst>
              <a:ext uri="{FF2B5EF4-FFF2-40B4-BE49-F238E27FC236}">
                <a16:creationId xmlns:a16="http://schemas.microsoft.com/office/drawing/2014/main" id="{6241DDD8-0D55-16E8-EBD4-76D8A3D7EBA0}"/>
              </a:ext>
            </a:extLst>
          </p:cNvPr>
          <p:cNvSpPr>
            <a:spLocks noGrp="1"/>
          </p:cNvSpPr>
          <p:nvPr>
            <p:ph idx="1"/>
          </p:nvPr>
        </p:nvSpPr>
        <p:spPr>
          <a:xfrm>
            <a:off x="6171609" y="607642"/>
            <a:ext cx="5170861" cy="4072043"/>
          </a:xfrm>
        </p:spPr>
        <p:txBody>
          <a:bodyPr vert="horz" lIns="91440" tIns="45720" rIns="91440" bIns="45720" rtlCol="0" anchor="t">
            <a:noAutofit/>
          </a:bodyPr>
          <a:lstStyle/>
          <a:p>
            <a:r>
              <a:rPr lang="en-US" sz="1800" dirty="0">
                <a:solidFill>
                  <a:srgbClr val="FFFFFF"/>
                </a:solidFill>
                <a:ea typeface="+mn-lt"/>
                <a:cs typeface="+mn-lt"/>
              </a:rPr>
              <a:t>Software cracking is the process of modifying  software to completely or partially eliminate one or more of its functions. At least one of the following tools or methods is used in the majority of software cracking.</a:t>
            </a:r>
            <a:endParaRPr lang="en-US" sz="1800" dirty="0">
              <a:solidFill>
                <a:srgbClr val="FFFFFF"/>
              </a:solidFill>
            </a:endParaRPr>
          </a:p>
          <a:p>
            <a:r>
              <a:rPr lang="en-US" sz="1800" b="1" dirty="0">
                <a:solidFill>
                  <a:srgbClr val="FFFFFF"/>
                </a:solidFill>
                <a:ea typeface="+mn-lt"/>
                <a:cs typeface="+mn-lt"/>
              </a:rPr>
              <a:t>Keygen: </a:t>
            </a:r>
            <a:r>
              <a:rPr lang="en-US" sz="1800" dirty="0">
                <a:solidFill>
                  <a:srgbClr val="FFFFFF"/>
                </a:solidFill>
                <a:ea typeface="+mn-lt"/>
                <a:cs typeface="+mn-lt"/>
              </a:rPr>
              <a:t>A keygen, which stands for “key generator,” is a </a:t>
            </a:r>
            <a:r>
              <a:rPr lang="en-US" sz="1800" err="1">
                <a:solidFill>
                  <a:srgbClr val="FFFFFF"/>
                </a:solidFill>
                <a:ea typeface="+mn-lt"/>
                <a:cs typeface="+mn-lt"/>
              </a:rPr>
              <a:t>programme</a:t>
            </a:r>
            <a:r>
              <a:rPr lang="en-US" sz="1800" dirty="0">
                <a:solidFill>
                  <a:srgbClr val="FFFFFF"/>
                </a:solidFill>
                <a:ea typeface="+mn-lt"/>
                <a:cs typeface="+mn-lt"/>
              </a:rPr>
              <a:t> that a cracker creates to produce legitimate serial numbers for software products.</a:t>
            </a:r>
            <a:endParaRPr lang="en-US" sz="1800" dirty="0">
              <a:solidFill>
                <a:srgbClr val="FFFFFF"/>
              </a:solidFill>
            </a:endParaRPr>
          </a:p>
          <a:p>
            <a:r>
              <a:rPr lang="en-US" sz="1800" b="1" dirty="0">
                <a:solidFill>
                  <a:srgbClr val="FFFFFF"/>
                </a:solidFill>
                <a:ea typeface="+mn-lt"/>
                <a:cs typeface="+mn-lt"/>
              </a:rPr>
              <a:t>Patch: </a:t>
            </a:r>
            <a:r>
              <a:rPr lang="en-US" sz="1800" dirty="0">
                <a:solidFill>
                  <a:srgbClr val="FFFFFF"/>
                </a:solidFill>
                <a:ea typeface="+mn-lt"/>
                <a:cs typeface="+mn-lt"/>
              </a:rPr>
              <a:t>Patches are compact pieces of code that alter already-running applications. Every day, software fixes are released by developers. They can also be created by crackers, and when they do, the patch’s task is to change the way the software functions by eliminating the undesirable characteristics.</a:t>
            </a:r>
            <a:endParaRPr lang="en-US" sz="1800" dirty="0">
              <a:solidFill>
                <a:srgbClr val="FFFFFF"/>
              </a:solidFill>
            </a:endParaRPr>
          </a:p>
          <a:p>
            <a:r>
              <a:rPr lang="en-US" sz="1800" b="1" dirty="0">
                <a:solidFill>
                  <a:srgbClr val="FFFFFF"/>
                </a:solidFill>
                <a:ea typeface="+mn-lt"/>
                <a:cs typeface="+mn-lt"/>
              </a:rPr>
              <a:t>Loader:</a:t>
            </a:r>
            <a:r>
              <a:rPr lang="en-US" sz="1800" dirty="0">
                <a:solidFill>
                  <a:srgbClr val="FFFFFF"/>
                </a:solidFill>
                <a:ea typeface="+mn-lt"/>
                <a:cs typeface="+mn-lt"/>
              </a:rPr>
              <a:t> The function of a loader is to prevent the software’s security features from being activated. While some loaders are used to get around copy controls, others are used by players who want to cheat in online multiplayer games.</a:t>
            </a:r>
            <a:endParaRPr lang="en-US" sz="1800" dirty="0">
              <a:solidFill>
                <a:srgbClr val="FFFFFF"/>
              </a:solidFill>
            </a:endParaRPr>
          </a:p>
          <a:p>
            <a:endParaRPr lang="en-US" sz="1800" dirty="0">
              <a:solidFill>
                <a:srgbClr val="FFFFFF"/>
              </a:solidFill>
            </a:endParaRPr>
          </a:p>
        </p:txBody>
      </p:sp>
    </p:spTree>
    <p:extLst>
      <p:ext uri="{BB962C8B-B14F-4D97-AF65-F5344CB8AC3E}">
        <p14:creationId xmlns:p14="http://schemas.microsoft.com/office/powerpoint/2010/main" val="404888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Sphere of mesh and nodes">
            <a:extLst>
              <a:ext uri="{FF2B5EF4-FFF2-40B4-BE49-F238E27FC236}">
                <a16:creationId xmlns:a16="http://schemas.microsoft.com/office/drawing/2014/main" id="{68FB38F3-069C-4B7E-3952-114896CE5A38}"/>
              </a:ext>
            </a:extLst>
          </p:cNvPr>
          <p:cNvPicPr>
            <a:picLocks noChangeAspect="1"/>
          </p:cNvPicPr>
          <p:nvPr/>
        </p:nvPicPr>
        <p:blipFill rotWithShape="1">
          <a:blip r:embed="rId2">
            <a:alphaModFix amt="60000"/>
          </a:blip>
          <a:srcRect t="4803" r="-2" b="20195"/>
          <a:stretch/>
        </p:blipFill>
        <p:spPr>
          <a:xfrm>
            <a:off x="-1" y="10"/>
            <a:ext cx="12192001" cy="6857990"/>
          </a:xfrm>
          <a:prstGeom prst="rect">
            <a:avLst/>
          </a:prstGeom>
        </p:spPr>
      </p:pic>
      <p:sp>
        <p:nvSpPr>
          <p:cNvPr id="2" name="Title 1">
            <a:extLst>
              <a:ext uri="{FF2B5EF4-FFF2-40B4-BE49-F238E27FC236}">
                <a16:creationId xmlns:a16="http://schemas.microsoft.com/office/drawing/2014/main" id="{82AC505F-031C-4D5D-F9F0-E55C8D475A5E}"/>
              </a:ext>
            </a:extLst>
          </p:cNvPr>
          <p:cNvSpPr>
            <a:spLocks noGrp="1"/>
          </p:cNvSpPr>
          <p:nvPr>
            <p:ph type="title"/>
          </p:nvPr>
        </p:nvSpPr>
        <p:spPr>
          <a:xfrm>
            <a:off x="795067" y="2649230"/>
            <a:ext cx="5155261" cy="4072044"/>
          </a:xfrm>
        </p:spPr>
        <p:txBody>
          <a:bodyPr anchor="t">
            <a:normAutofit/>
          </a:bodyPr>
          <a:lstStyle/>
          <a:p>
            <a:r>
              <a:rPr lang="en-US">
                <a:solidFill>
                  <a:srgbClr val="FFFFFF"/>
                </a:solidFill>
              </a:rPr>
              <a:t>Network Cracking</a:t>
            </a:r>
          </a:p>
        </p:txBody>
      </p:sp>
      <p:sp>
        <p:nvSpPr>
          <p:cNvPr id="3" name="Content Placeholder 2">
            <a:extLst>
              <a:ext uri="{FF2B5EF4-FFF2-40B4-BE49-F238E27FC236}">
                <a16:creationId xmlns:a16="http://schemas.microsoft.com/office/drawing/2014/main" id="{3CD26AAA-4651-FC30-0264-441A1E29DD83}"/>
              </a:ext>
            </a:extLst>
          </p:cNvPr>
          <p:cNvSpPr>
            <a:spLocks noGrp="1"/>
          </p:cNvSpPr>
          <p:nvPr>
            <p:ph idx="1"/>
          </p:nvPr>
        </p:nvSpPr>
        <p:spPr>
          <a:xfrm>
            <a:off x="6185986" y="1671566"/>
            <a:ext cx="5170861" cy="4072043"/>
          </a:xfrm>
        </p:spPr>
        <p:txBody>
          <a:bodyPr vert="horz" lIns="91440" tIns="45720" rIns="91440" bIns="45720" rtlCol="0">
            <a:normAutofit/>
          </a:bodyPr>
          <a:lstStyle/>
          <a:p>
            <a:r>
              <a:rPr lang="en-US" sz="2000" dirty="0">
                <a:solidFill>
                  <a:srgbClr val="FFFFFF"/>
                </a:solidFill>
                <a:ea typeface="+mn-lt"/>
                <a:cs typeface="+mn-lt"/>
              </a:rPr>
              <a:t>Network cracking is when a LAN, or “local area network,” is breached by an outsider. A wireless network can be cracked considerably more easily than a cable one since the cracker only has to be in close proximity to the wireless signal. The Wi-fi system in your house is a typical illustration of a wireless LAN. Cracking a wired network requires a direct connection, but cracking a wireless network is much more convenient, because the cracker just needs to be close to the wireless signal.</a:t>
            </a:r>
            <a:endParaRPr lang="en-US" sz="2000" dirty="0">
              <a:solidFill>
                <a:srgbClr val="FFFFFF"/>
              </a:solidFill>
            </a:endParaRPr>
          </a:p>
        </p:txBody>
      </p:sp>
    </p:spTree>
    <p:extLst>
      <p:ext uri="{BB962C8B-B14F-4D97-AF65-F5344CB8AC3E}">
        <p14:creationId xmlns:p14="http://schemas.microsoft.com/office/powerpoint/2010/main" val="158474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24593-2EB6-B49F-9EE6-3A99F9DC900C}"/>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rPr>
              <a:t>Application Cracking</a:t>
            </a: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CD310116-71B1-7BF4-3069-A9FBE5D30BC7}"/>
              </a:ext>
            </a:extLst>
          </p:cNvPr>
          <p:cNvSpPr>
            <a:spLocks noGrp="1"/>
          </p:cNvSpPr>
          <p:nvPr>
            <p:ph idx="1"/>
          </p:nvPr>
        </p:nvSpPr>
        <p:spPr>
          <a:xfrm>
            <a:off x="6477270" y="1130846"/>
            <a:ext cx="4974771" cy="4351338"/>
          </a:xfrm>
        </p:spPr>
        <p:txBody>
          <a:bodyPr vert="horz" lIns="91440" tIns="45720" rIns="91440" bIns="45720" rtlCol="0" anchor="t">
            <a:normAutofit/>
          </a:bodyPr>
          <a:lstStyle/>
          <a:p>
            <a:endParaRPr lang="en-US" sz="1800" dirty="0">
              <a:solidFill>
                <a:schemeClr val="bg1"/>
              </a:solidFill>
            </a:endParaRPr>
          </a:p>
          <a:p>
            <a:pPr algn="just"/>
            <a:r>
              <a:rPr lang="en-US" sz="1800" dirty="0">
                <a:solidFill>
                  <a:srgbClr val="FFFFFF"/>
                </a:solidFill>
                <a:ea typeface="+mn-lt"/>
                <a:cs typeface="+mn-lt"/>
              </a:rPr>
              <a:t>Application cracking refers to the process of modifying software to remove or disable its copy protection or licensing mechanisms. Application cracking can also be used as a method of bypassing authentication mechanisms and gaining access to otherwise secure systems. This involves exploiting vulnerabilities in software applications to bypass authentication mechanisms, access sensitive data or execute arbitrary code. Application cracking poses several risks.</a:t>
            </a:r>
            <a:endParaRPr lang="en-US" sz="1800" dirty="0"/>
          </a:p>
          <a:p>
            <a:br>
              <a:rPr lang="en-US" dirty="0"/>
            </a:br>
            <a:endParaRPr lang="en-US" sz="1800"/>
          </a:p>
        </p:txBody>
      </p:sp>
    </p:spTree>
    <p:extLst>
      <p:ext uri="{BB962C8B-B14F-4D97-AF65-F5344CB8AC3E}">
        <p14:creationId xmlns:p14="http://schemas.microsoft.com/office/powerpoint/2010/main" val="17090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 name="Rectangle 36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Oval 371">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8F4A5-176E-8BA2-AAF1-278C71F485E0}"/>
              </a:ext>
            </a:extLst>
          </p:cNvPr>
          <p:cNvSpPr>
            <a:spLocks noGrp="1"/>
          </p:cNvSpPr>
          <p:nvPr>
            <p:ph type="title"/>
          </p:nvPr>
        </p:nvSpPr>
        <p:spPr>
          <a:xfrm>
            <a:off x="838200" y="1748452"/>
            <a:ext cx="4974771" cy="3587786"/>
          </a:xfrm>
        </p:spPr>
        <p:txBody>
          <a:bodyPr vert="horz" lIns="91440" tIns="45720" rIns="91440" bIns="45720" rtlCol="0">
            <a:normAutofit/>
          </a:bodyPr>
          <a:lstStyle/>
          <a:p>
            <a:pPr algn="ctr"/>
            <a:r>
              <a:rPr lang="en-US" kern="1200">
                <a:solidFill>
                  <a:schemeClr val="bg1"/>
                </a:solidFill>
                <a:latin typeface="+mj-lt"/>
                <a:ea typeface="+mj-ea"/>
                <a:cs typeface="+mj-cs"/>
              </a:rPr>
              <a:t>Wireless cracking</a:t>
            </a:r>
          </a:p>
        </p:txBody>
      </p:sp>
      <p:grpSp>
        <p:nvGrpSpPr>
          <p:cNvPr id="374"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75" name="Freeform: Shape 374">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78"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0"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82"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83" name="Freeform: Shape 382">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553"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554" name="Freeform: Shape 553">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8" name="Content Placeholder 7">
            <a:extLst>
              <a:ext uri="{FF2B5EF4-FFF2-40B4-BE49-F238E27FC236}">
                <a16:creationId xmlns:a16="http://schemas.microsoft.com/office/drawing/2014/main" id="{51F76CFE-66E7-9DE2-ADD5-EA09CC4D6831}"/>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sz="2000">
                <a:solidFill>
                  <a:schemeClr val="bg1"/>
                </a:solidFill>
                <a:ea typeface="+mn-lt"/>
                <a:cs typeface="+mn-lt"/>
              </a:rPr>
              <a:t>Wireless cracking is a form of cyber attack that involves gaining unauthorized access to a wireless network by exploiting vulnerabilities in its security protocols. This type of attack is particularly relevant in the context of Wi-Fi networks, which are widely used in homes, businesses, and public places. Wireless cracking can be used for a variety of purposes, including stealing sensitive information, intercepting communications, and launching other types of attacks on the network or its users.</a:t>
            </a:r>
            <a:endParaRPr lang="en-US" sz="2000">
              <a:solidFill>
                <a:schemeClr val="bg1"/>
              </a:solidFill>
            </a:endParaRPr>
          </a:p>
        </p:txBody>
      </p:sp>
    </p:spTree>
    <p:extLst>
      <p:ext uri="{BB962C8B-B14F-4D97-AF65-F5344CB8AC3E}">
        <p14:creationId xmlns:p14="http://schemas.microsoft.com/office/powerpoint/2010/main" val="718979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599</Words>
  <Application>Microsoft Office PowerPoint</Application>
  <PresentationFormat>Widescreen</PresentationFormat>
  <Paragraphs>36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Meiryo</vt:lpstr>
      <vt:lpstr>Aptos</vt:lpstr>
      <vt:lpstr>Aptos Display</vt:lpstr>
      <vt:lpstr>Arial</vt:lpstr>
      <vt:lpstr>Calibri</vt:lpstr>
      <vt:lpstr>office theme</vt:lpstr>
      <vt:lpstr>Cracking</vt:lpstr>
      <vt:lpstr>What is Cracking?</vt:lpstr>
      <vt:lpstr>Types of Cracking</vt:lpstr>
      <vt:lpstr>PowerPoint Presentation</vt:lpstr>
      <vt:lpstr>Password Cracking</vt:lpstr>
      <vt:lpstr>Software Cracking</vt:lpstr>
      <vt:lpstr>Network Cracking</vt:lpstr>
      <vt:lpstr>Application Cracking</vt:lpstr>
      <vt:lpstr>Wireless cracking</vt:lpstr>
      <vt:lpstr>How to Prevent Cracking?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Nirajan Dhakal</cp:lastModifiedBy>
  <cp:revision>154</cp:revision>
  <dcterms:created xsi:type="dcterms:W3CDTF">2024-06-30T09:25:19Z</dcterms:created>
  <dcterms:modified xsi:type="dcterms:W3CDTF">2024-07-01T05:53:11Z</dcterms:modified>
</cp:coreProperties>
</file>